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85" r:id="rId4"/>
    <p:sldId id="260" r:id="rId5"/>
    <p:sldId id="276" r:id="rId6"/>
    <p:sldId id="259" r:id="rId7"/>
    <p:sldId id="258" r:id="rId8"/>
    <p:sldId id="275" r:id="rId9"/>
    <p:sldId id="265" r:id="rId10"/>
    <p:sldId id="266" r:id="rId11"/>
    <p:sldId id="262" r:id="rId12"/>
    <p:sldId id="263" r:id="rId13"/>
    <p:sldId id="264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7" r:id="rId22"/>
    <p:sldId id="278" r:id="rId23"/>
    <p:sldId id="279" r:id="rId24"/>
    <p:sldId id="280" r:id="rId25"/>
    <p:sldId id="281" r:id="rId26"/>
    <p:sldId id="282" r:id="rId27"/>
    <p:sldId id="284" r:id="rId28"/>
    <p:sldId id="289" r:id="rId29"/>
    <p:sldId id="286" r:id="rId30"/>
    <p:sldId id="287" r:id="rId31"/>
    <p:sldId id="28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4"/>
    <p:restoredTop sz="94577"/>
  </p:normalViewPr>
  <p:slideViewPr>
    <p:cSldViewPr snapToGrid="0" snapToObjects="1">
      <p:cViewPr varScale="1">
        <p:scale>
          <a:sx n="91" d="100"/>
          <a:sy n="91" d="100"/>
        </p:scale>
        <p:origin x="224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3683F-8544-8E4D-B765-1354E3E7EA49}" type="datetimeFigureOut">
              <a:rPr lang="en-US" smtClean="0"/>
              <a:t>7/10/18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05919-33F4-2D41-A1AB-4BF477AA7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088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05919-33F4-2D41-A1AB-4BF477AA79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408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974D6-1439-D44D-856B-39B257D36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81B16-E8E4-704B-8ECD-172A59B31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B29D5-EC69-204D-80FD-89601D5F9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1D413-AAE7-A54C-A431-E026D3AC2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9EC84-8FCA-1D44-B475-DEE0ACDA8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732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B4D81-55A7-A14C-B04D-1222AE03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30AAA2-D7B6-7E44-9B8B-FE1134EEEB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06A30-A3C3-544F-AE70-B3E0C14CD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2807A-A44B-EF4E-8450-A5518907F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DFD20-2F76-8A4E-95EA-9E47B593B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178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9C4D36-8942-F74A-A556-AD5B7FDD12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EBE01E-B6F9-3C44-8EC4-E4628544B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B9D88-A752-B143-90F1-94FD0A419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25A0D-7DC4-034D-A9A4-A3DBC21EB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4AD84-25D3-DF41-9E61-F9DDB5FA9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8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2C55E-C762-BB45-AA13-D96F8EFE4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F110D-BFD0-D345-818F-F86A4E9BC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475FB-138B-B34D-8169-D225D9A5E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71C650-4B93-F74B-B609-584E5653B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E5886-013F-D64F-A962-64BA4104F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9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48C4F-7985-DA40-BF1C-88E1A9361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ABA68-90ED-B54C-9F8B-A98834A03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CB84B-7916-1540-86DF-470901ECD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56033-11AB-CB41-911E-D84EC1FE7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ACEF5-E416-B84C-B7AE-8CC929332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70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67CB3-C01F-4F48-A4CB-28B811088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27552-B06C-B844-B5C8-BD1CB187CE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44A14B-F665-EB4D-9977-C6E092029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F467E1-C02E-0A49-8EC9-4CA6ED54D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4A5621-097E-8C49-9764-B8C7AF5B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B6243C-EAE7-3048-9038-103712BB8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29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1FD45-2E4F-9E41-998E-6AAD85DD3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5DC21-35EC-134F-95C7-7010129AF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3D621-6650-B341-A231-41878B74E9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B08EA-88B6-264E-96CD-5CEC1AAC5F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53071C-7A19-D746-90C1-58A9DC8AC8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73CB7C-B2C8-2442-B667-5A5527C0F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7C3D8-A069-AD4D-97D5-A62B49855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261CA5-D3DD-384A-80EA-992051245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54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7FB81-6126-274F-A714-F03C8C1DC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D83ACB-501D-E540-9C19-5A91593FF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3C848-8BD0-014A-A695-4A25B47E7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7EE78-6031-B340-A057-46E8DDCF8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229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1020CA-B60D-B64A-A03B-C2865A995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D6C3D7-7AF8-B34A-B1FC-A730B29CC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4BE8CE-7A43-794A-A9C9-E23C3FAEB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106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85778-A18F-5147-837A-5B1F56F06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2C8B7-F3E9-D843-854C-369EB409E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7E26A-07B0-D24F-93FE-642DD76CD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BE1DE-D129-9742-B9EF-447CC658E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A71CF-FD36-5346-BBF8-F53A23777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11DCA-4D01-2742-9008-E05333CDC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843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7A6DC-6AB0-2D4E-86B8-C7A1E5406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5849EA-99A9-AA41-9A40-4C20A63884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3AF98-37F3-AD49-9DB9-AC77BD1F6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90817C-9765-6B4C-A3B4-AAFFDD632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7A6028-FD00-6C42-B99C-9C9BCA7A9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4BF23-4C2B-6544-8977-B0487E6B7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525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33AF60-F386-214F-99BC-7BFA8E4EF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C78B65-D91D-A94F-AA6B-FEB4449B2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0C8830-8C08-FD46-87EB-AB86C36BF0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9D216-5CA1-8948-B5E6-6F1F57E4B910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AB644-056C-374A-9754-F33EE4B424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928EC-F8CB-D14D-BB3A-745C47A348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ECBBB-18DE-9D47-ADE2-B80150747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0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C1528-9FAD-5442-AE6B-469D67CBEB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Document Embedding for Scientific Articles: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5C81D9-FC1E-0B43-907D-20EBBB26D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9466" y="5459577"/>
            <a:ext cx="1233078" cy="121371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B03CE45-4A44-BE4D-A2E2-F33D0554B0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38474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validation of word embeddings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AB76F0-952A-DB48-BDCD-4C99167AF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624" y="5459578"/>
            <a:ext cx="1103376" cy="1213712"/>
          </a:xfrm>
          <a:prstGeom prst="rect">
            <a:avLst/>
          </a:prstGeom>
          <a:solidFill>
            <a:schemeClr val="bg1"/>
          </a:solidFill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7BF4555-F1DD-B948-B535-F0DD930219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691595"/>
              </p:ext>
            </p:extLst>
          </p:nvPr>
        </p:nvGraphicFramePr>
        <p:xfrm>
          <a:off x="3811016" y="5189930"/>
          <a:ext cx="4569968" cy="1483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50312">
                  <a:extLst>
                    <a:ext uri="{9D8B030D-6E8A-4147-A177-3AD203B41FA5}">
                      <a16:colId xmlns:a16="http://schemas.microsoft.com/office/drawing/2014/main" val="1297064321"/>
                    </a:ext>
                  </a:extLst>
                </a:gridCol>
                <a:gridCol w="1819656">
                  <a:extLst>
                    <a:ext uri="{9D8B030D-6E8A-4147-A177-3AD203B41FA5}">
                      <a16:colId xmlns:a16="http://schemas.microsoft.com/office/drawing/2014/main" val="4928779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Student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H.J. Meijer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82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UvA</a:t>
                      </a:r>
                      <a:r>
                        <a:rPr lang="en-US" dirty="0"/>
                        <a:t> Supervisor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R. Cushing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0780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 Elsevier Supervisor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R. Karimi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3840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Second Elsevier Supervisor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J.A. </a:t>
                      </a:r>
                      <a:r>
                        <a:rPr lang="en-US" dirty="0" err="1"/>
                        <a:t>Schijvenaars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4400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1096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56DAF-AF31-ED40-994C-977E11A98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BE138D-0217-EF4B-B3E2-030B06225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801" y="1825625"/>
            <a:ext cx="88423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880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27B86-1C8E-A749-8820-950B180B3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D03FC-BC01-5342-9D98-525EDED1E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Embedding construction:</a:t>
            </a:r>
          </a:p>
          <a:p>
            <a:pPr lvl="1"/>
            <a:r>
              <a:rPr lang="en-US" dirty="0"/>
              <a:t>Word</a:t>
            </a:r>
          </a:p>
          <a:p>
            <a:pPr lvl="2"/>
            <a:r>
              <a:rPr lang="en-US" dirty="0"/>
              <a:t>Pre-trained 300 dimensional</a:t>
            </a:r>
          </a:p>
          <a:p>
            <a:pPr lvl="1"/>
            <a:r>
              <a:rPr lang="en-US" dirty="0"/>
              <a:t>Article</a:t>
            </a:r>
          </a:p>
          <a:p>
            <a:pPr lvl="2"/>
            <a:r>
              <a:rPr lang="en-US" dirty="0"/>
              <a:t>Based on word embeddings</a:t>
            </a:r>
          </a:p>
          <a:p>
            <a:pPr lvl="1"/>
            <a:r>
              <a:rPr lang="en-US" dirty="0"/>
              <a:t>Journal</a:t>
            </a:r>
          </a:p>
          <a:p>
            <a:pPr lvl="2"/>
            <a:r>
              <a:rPr lang="en-US" dirty="0"/>
              <a:t>Based on Article embeddings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17314B-01FF-3D4A-90C3-E2082F284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15BED1-1786-B449-99CF-EE42E284C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717907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002C2-90E4-7144-B922-7885352CB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75F25-ACD3-3F40-A106-4AFFE1690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splitting:</a:t>
            </a:r>
          </a:p>
          <a:p>
            <a:pPr lvl="1"/>
            <a:r>
              <a:rPr lang="en-US" b="1" dirty="0"/>
              <a:t>Training set</a:t>
            </a:r>
            <a:r>
              <a:rPr lang="en-US" dirty="0"/>
              <a:t>: 80%</a:t>
            </a:r>
          </a:p>
          <a:p>
            <a:pPr lvl="2"/>
            <a:r>
              <a:rPr lang="en-US" dirty="0"/>
              <a:t>Journal embeddings</a:t>
            </a:r>
          </a:p>
          <a:p>
            <a:pPr lvl="1"/>
            <a:r>
              <a:rPr lang="en-US" i="1" dirty="0"/>
              <a:t>Validation set:</a:t>
            </a:r>
            <a:r>
              <a:rPr lang="en-US" dirty="0"/>
              <a:t> 20%</a:t>
            </a:r>
          </a:p>
          <a:p>
            <a:pPr lvl="2"/>
            <a:r>
              <a:rPr lang="en-US" dirty="0"/>
              <a:t>Article embeddings</a:t>
            </a:r>
          </a:p>
          <a:p>
            <a:endParaRPr lang="en-US" dirty="0"/>
          </a:p>
          <a:p>
            <a:r>
              <a:rPr lang="en-US" dirty="0"/>
              <a:t>Ranking</a:t>
            </a:r>
          </a:p>
          <a:p>
            <a:pPr lvl="1"/>
            <a:r>
              <a:rPr lang="en-US" i="1" dirty="0"/>
              <a:t>Articles</a:t>
            </a:r>
            <a:r>
              <a:rPr lang="en-US" dirty="0"/>
              <a:t> to </a:t>
            </a:r>
            <a:r>
              <a:rPr lang="en-US" b="1" dirty="0"/>
              <a:t>Journals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1F7E66-9A3F-7D4B-A8C8-C1F007352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165D17-34E2-E045-93FD-A4D4ABE80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534367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6832-4890-244A-87C3-E4E3BDC2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Datasets:</a:t>
            </a:r>
          </a:p>
          <a:p>
            <a:pPr lvl="1"/>
            <a:r>
              <a:rPr lang="en-US" dirty="0"/>
              <a:t>Default embedding				(</a:t>
            </a:r>
            <a:r>
              <a:rPr lang="en-US" i="1" dirty="0"/>
              <a:t>embedding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TF-IDF weighted embedding:</a:t>
            </a:r>
          </a:p>
          <a:p>
            <a:pPr lvl="2"/>
            <a:r>
              <a:rPr lang="en-US" dirty="0"/>
              <a:t>All						(</a:t>
            </a:r>
            <a:r>
              <a:rPr lang="en-US" i="1" dirty="0" err="1"/>
              <a:t>tfidf_embedding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Top 10.000					(</a:t>
            </a:r>
            <a:r>
              <a:rPr lang="en-US" i="1" dirty="0"/>
              <a:t>10k_embedding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Top 5.000					(</a:t>
            </a:r>
            <a:r>
              <a:rPr lang="en-US" i="1" dirty="0"/>
              <a:t>5k_embedding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Top 1.000 till 6.000				(</a:t>
            </a:r>
            <a:r>
              <a:rPr lang="en-US" i="1" dirty="0"/>
              <a:t>1k_6k_embedding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TF-IDF:</a:t>
            </a:r>
          </a:p>
          <a:p>
            <a:pPr lvl="2"/>
            <a:r>
              <a:rPr lang="en-US" dirty="0"/>
              <a:t>10.000 vocabulary size, 10.000 hash bucket size	(</a:t>
            </a:r>
            <a:r>
              <a:rPr lang="en-US" i="1" dirty="0"/>
              <a:t>10K_10K_tfidf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10.000 vocabulary size, 5.000 hash bucket size	(</a:t>
            </a:r>
            <a:r>
              <a:rPr lang="en-US" i="1" dirty="0"/>
              <a:t>10K_5K_tfidf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5.000 vocabulary size, 5.000 hash bucket size 	(</a:t>
            </a:r>
            <a:r>
              <a:rPr lang="en-US" i="1" dirty="0"/>
              <a:t>5K_5K_tfidf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156975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6832-4890-244A-87C3-E4E3BDC2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Median and average rank performance on title and abstracts</a:t>
            </a:r>
          </a:p>
          <a:p>
            <a:endParaRPr lang="en-US" dirty="0"/>
          </a:p>
          <a:p>
            <a:r>
              <a:rPr lang="en-US" dirty="0"/>
              <a:t>Rank distributions</a:t>
            </a:r>
          </a:p>
          <a:p>
            <a:endParaRPr lang="en-US" dirty="0"/>
          </a:p>
          <a:p>
            <a:r>
              <a:rPr lang="en-US" dirty="0"/>
              <a:t>Memory usage</a:t>
            </a:r>
          </a:p>
          <a:p>
            <a:endParaRPr lang="en-US" dirty="0"/>
          </a:p>
          <a:p>
            <a:r>
              <a:rPr lang="en-US" dirty="0"/>
              <a:t>Two-dimensional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983203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Ranking title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68C744-432C-8044-A8E5-2271E895E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0404" y="1365652"/>
            <a:ext cx="10231192" cy="4486202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727176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Ranking abstract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B11B9B8E-7CBA-314F-925F-2971FDCA16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04" y="1360630"/>
            <a:ext cx="10231192" cy="44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221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Rank distribution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C1A258-589E-DF4E-8AB8-41825DB76B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98" y="1690688"/>
            <a:ext cx="11814446" cy="400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349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Rank distribution abstract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AA9D46-0B92-3346-9EE7-DCFECFBDEC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98" y="1690688"/>
            <a:ext cx="11823590" cy="401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1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usage</a:t>
            </a:r>
            <a:r>
              <a:rPr lang="en-US" baseline="30000" dirty="0"/>
              <a:t>[1]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722C869-619E-5B4E-BE30-840327DA0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/>
              <a:t>tfidf</a:t>
            </a:r>
            <a:r>
              <a:rPr lang="en-US" i="1" dirty="0"/>
              <a:t> 10K 10K</a:t>
            </a:r>
            <a:r>
              <a:rPr lang="en-US" dirty="0"/>
              <a:t>: 11.61 GB</a:t>
            </a:r>
          </a:p>
          <a:p>
            <a:r>
              <a:rPr lang="en-US" i="1" dirty="0" err="1"/>
              <a:t>Tfidf</a:t>
            </a:r>
            <a:r>
              <a:rPr lang="en-US" i="1" dirty="0"/>
              <a:t> 5K 5K: </a:t>
            </a:r>
            <a:r>
              <a:rPr lang="en-US" dirty="0"/>
              <a:t>9.82</a:t>
            </a:r>
            <a:endParaRPr lang="en-US" i="1" dirty="0"/>
          </a:p>
          <a:p>
            <a:endParaRPr lang="en-US" dirty="0"/>
          </a:p>
          <a:p>
            <a:r>
              <a:rPr lang="en-US" i="1" dirty="0" err="1"/>
              <a:t>tfidf</a:t>
            </a:r>
            <a:r>
              <a:rPr lang="en-US" i="1" dirty="0"/>
              <a:t> embedding</a:t>
            </a:r>
            <a:r>
              <a:rPr lang="en-US" dirty="0"/>
              <a:t>: 3.13 GB</a:t>
            </a:r>
          </a:p>
          <a:p>
            <a:r>
              <a:rPr lang="en-US" i="1" dirty="0"/>
              <a:t>1K 6K embedding</a:t>
            </a:r>
            <a:r>
              <a:rPr lang="en-US" dirty="0"/>
              <a:t>: 3.06 GB</a:t>
            </a:r>
            <a:endParaRPr lang="en-US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ABF55B-6881-F743-9DDB-9DCBF5046B73}"/>
              </a:ext>
            </a:extLst>
          </p:cNvPr>
          <p:cNvSpPr txBox="1"/>
          <p:nvPr/>
        </p:nvSpPr>
        <p:spPr>
          <a:xfrm>
            <a:off x="786384" y="6291072"/>
            <a:ext cx="497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/>
              <a:t>[1]</a:t>
            </a:r>
            <a:r>
              <a:rPr lang="en-US" dirty="0"/>
              <a:t>More statistics can be found in Table 5.1, page 24</a:t>
            </a:r>
          </a:p>
        </p:txBody>
      </p:sp>
    </p:spTree>
    <p:extLst>
      <p:ext uri="{BB962C8B-B14F-4D97-AF65-F5344CB8AC3E}">
        <p14:creationId xmlns:p14="http://schemas.microsoft.com/office/powerpoint/2010/main" val="1182132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88084-5A8D-F648-912D-D01ED0E3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38A60-1385-3841-84B7-96B329713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Research objectives</a:t>
            </a:r>
          </a:p>
          <a:p>
            <a:r>
              <a:rPr lang="en-US" dirty="0"/>
              <a:t>Terminology</a:t>
            </a:r>
          </a:p>
          <a:p>
            <a:r>
              <a:rPr lang="en-US" dirty="0"/>
              <a:t>Domain</a:t>
            </a:r>
          </a:p>
          <a:p>
            <a:r>
              <a:rPr lang="en-US" dirty="0"/>
              <a:t>Approach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Conclusions</a:t>
            </a:r>
          </a:p>
          <a:p>
            <a:r>
              <a:rPr lang="en-US" dirty="0"/>
              <a:t>Future 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AE9C18-D179-0B46-B224-B70CC6D1D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CD8255-3685-3C40-9758-5F67191AE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7117058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Two-dimensional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6832-4890-244A-87C3-E4E3BDC2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Vector-dimension reduction using TSNE based on PCA</a:t>
            </a:r>
          </a:p>
          <a:p>
            <a:pPr lvl="1"/>
            <a:r>
              <a:rPr lang="en-US" dirty="0"/>
              <a:t>Reducing the 300-dimensional embeddings to a 2-dimensional vector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623721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Tittle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22CDFA-DD42-ED46-BCCE-FCB18658E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77335"/>
            <a:ext cx="7583424" cy="539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163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Title plot grouped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F9B7C0-CA2D-0744-9D4B-775B68D19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82556"/>
            <a:ext cx="7601712" cy="547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378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Abstract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88CE63-4AB8-C44F-B99E-46CFBACE26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74856"/>
            <a:ext cx="8404543" cy="548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66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Abstract plot grouped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F6173CA3-CA9D-7D40-9722-80D3E727E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624" y="1377971"/>
            <a:ext cx="7793736" cy="550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275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6832-4890-244A-87C3-E4E3BDC2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Article based embeddings perform better than TF-IDF on titles</a:t>
            </a:r>
          </a:p>
          <a:p>
            <a:endParaRPr lang="en-US" sz="1050" dirty="0"/>
          </a:p>
          <a:p>
            <a:r>
              <a:rPr lang="en-US" dirty="0"/>
              <a:t>TF-IDF performs better than article based embeddings on abstracts</a:t>
            </a:r>
          </a:p>
          <a:p>
            <a:endParaRPr lang="en-US" sz="1050" dirty="0"/>
          </a:p>
          <a:p>
            <a:r>
              <a:rPr lang="en-US" dirty="0"/>
              <a:t>Embeddings give a significant decrease in memory usage compared to TF-IDF</a:t>
            </a:r>
          </a:p>
          <a:p>
            <a:endParaRPr lang="en-US" sz="1050" dirty="0"/>
          </a:p>
          <a:p>
            <a:r>
              <a:rPr lang="en-US" dirty="0"/>
              <a:t>Visualization of the journal embeddings show that the embeddings capture and preserve subject relatedness.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9927390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6832-4890-244A-87C3-E4E3BDC2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Intelligent cutting</a:t>
            </a:r>
          </a:p>
          <a:p>
            <a:pPr lvl="1"/>
            <a:r>
              <a:rPr lang="en-US" dirty="0"/>
              <a:t>Reducing generic words</a:t>
            </a:r>
          </a:p>
          <a:p>
            <a:pPr lvl="1"/>
            <a:endParaRPr lang="en-US" dirty="0"/>
          </a:p>
          <a:p>
            <a:r>
              <a:rPr lang="en-US" dirty="0"/>
              <a:t>TF-IDF &amp; Embedding performance crossing</a:t>
            </a:r>
          </a:p>
          <a:p>
            <a:pPr lvl="1"/>
            <a:r>
              <a:rPr lang="en-US" dirty="0"/>
              <a:t>Where is the point where TF-IDF beats the embeddings?</a:t>
            </a:r>
          </a:p>
          <a:p>
            <a:pPr lvl="1"/>
            <a:endParaRPr lang="en-US" dirty="0"/>
          </a:p>
          <a:p>
            <a:r>
              <a:rPr lang="en-US" dirty="0"/>
              <a:t>Pre-categorization</a:t>
            </a:r>
          </a:p>
          <a:p>
            <a:pPr lvl="1"/>
            <a:r>
              <a:rPr lang="en-US" dirty="0"/>
              <a:t>Reducing the problems to embedding domains to reduce ambiguity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6859972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C1528-9FAD-5442-AE6B-469D67CBEB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0585"/>
            <a:ext cx="9144000" cy="1773936"/>
          </a:xfrm>
        </p:spPr>
        <p:txBody>
          <a:bodyPr/>
          <a:lstStyle/>
          <a:p>
            <a:r>
              <a:rPr lang="en-US" dirty="0"/>
              <a:t>Document Embedding for Scientific Articles: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5C81D9-FC1E-0B43-907D-20EBBB26D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9466" y="5459577"/>
            <a:ext cx="1233078" cy="121371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B03CE45-4A44-BE4D-A2E2-F33D0554B0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74521"/>
            <a:ext cx="9144000" cy="502919"/>
          </a:xfrm>
        </p:spPr>
        <p:txBody>
          <a:bodyPr>
            <a:normAutofit/>
          </a:bodyPr>
          <a:lstStyle/>
          <a:p>
            <a:r>
              <a:rPr lang="en-US" dirty="0"/>
              <a:t>A validation of word embeddings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AB76F0-952A-DB48-BDCD-4C99167AF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624" y="5459578"/>
            <a:ext cx="1103376" cy="121371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C1F3884-4AED-BA4D-8404-AF3D0A6C2CD1}"/>
              </a:ext>
            </a:extLst>
          </p:cNvPr>
          <p:cNvSpPr txBox="1">
            <a:spLocks/>
          </p:cNvSpPr>
          <p:nvPr/>
        </p:nvSpPr>
        <p:spPr>
          <a:xfrm>
            <a:off x="838200" y="2700998"/>
            <a:ext cx="10515600" cy="2461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Research objectives</a:t>
            </a:r>
          </a:p>
          <a:p>
            <a:r>
              <a:rPr lang="en-US" dirty="0"/>
              <a:t>Approach</a:t>
            </a:r>
          </a:p>
          <a:p>
            <a:r>
              <a:rPr lang="en-US" dirty="0"/>
              <a:t>Ranking, rank distribution &amp; memory usage</a:t>
            </a:r>
          </a:p>
          <a:p>
            <a:r>
              <a:rPr lang="en-US" dirty="0"/>
              <a:t>Two dimensional embedding plots</a:t>
            </a:r>
          </a:p>
          <a:p>
            <a:r>
              <a:rPr lang="en-US" dirty="0"/>
              <a:t>Conclusion &amp; Future 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152EDA-DE3F-1B4C-A5B2-FD7A0B0D7A49}"/>
              </a:ext>
            </a:extLst>
          </p:cNvPr>
          <p:cNvSpPr txBox="1"/>
          <p:nvPr/>
        </p:nvSpPr>
        <p:spPr>
          <a:xfrm>
            <a:off x="838201" y="5655212"/>
            <a:ext cx="87264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References:</a:t>
            </a:r>
          </a:p>
          <a:p>
            <a:r>
              <a:rPr lang="en-US" dirty="0"/>
              <a:t>[A] Tobias Schnabel, Igor </a:t>
            </a:r>
            <a:r>
              <a:rPr lang="en-US" dirty="0" err="1"/>
              <a:t>Labutov</a:t>
            </a:r>
            <a:r>
              <a:rPr lang="en-US" dirty="0"/>
              <a:t>, David </a:t>
            </a:r>
            <a:r>
              <a:rPr lang="en-US" dirty="0" err="1"/>
              <a:t>Mimno</a:t>
            </a:r>
            <a:r>
              <a:rPr lang="en-US" dirty="0"/>
              <a:t>, and Thorsten </a:t>
            </a:r>
            <a:r>
              <a:rPr lang="en-US" dirty="0" err="1"/>
              <a:t>Joachims</a:t>
            </a:r>
            <a:r>
              <a:rPr lang="en-US" dirty="0"/>
              <a:t>. Evaluation methods for unsupervised word embeddings. In Proceedings of the 2015 Conference on Empirical Methods in Natural Language Processing, pages 298–307, 2015.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2221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6832-4890-244A-87C3-E4E3BDC2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Intelligent cutting</a:t>
            </a:r>
          </a:p>
          <a:p>
            <a:pPr lvl="1"/>
            <a:r>
              <a:rPr lang="en-US" dirty="0"/>
              <a:t>Reducing generic words</a:t>
            </a:r>
          </a:p>
          <a:p>
            <a:pPr lvl="1"/>
            <a:endParaRPr lang="en-US" dirty="0"/>
          </a:p>
          <a:p>
            <a:r>
              <a:rPr lang="en-US" dirty="0"/>
              <a:t>TF-IDF &amp; Embedding performance crossing</a:t>
            </a:r>
          </a:p>
          <a:p>
            <a:pPr lvl="1"/>
            <a:r>
              <a:rPr lang="en-US" dirty="0"/>
              <a:t>Where is the point where TF-IDF beats the embeddings?</a:t>
            </a:r>
          </a:p>
          <a:p>
            <a:pPr lvl="1"/>
            <a:endParaRPr lang="en-US" dirty="0"/>
          </a:p>
          <a:p>
            <a:r>
              <a:rPr lang="en-US" dirty="0"/>
              <a:t>Pre-categorization</a:t>
            </a:r>
          </a:p>
          <a:p>
            <a:pPr lvl="1"/>
            <a:r>
              <a:rPr lang="en-US" dirty="0"/>
              <a:t>Reducing the problems to embedding domains to reduce ambiguity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400745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A: Word &amp; token occurrences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80D7E07-C1AD-A946-AF3D-6BF8582D6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17455"/>
            <a:ext cx="10515600" cy="3567677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020130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A44ED-38B3-E740-8023-D788A8C7A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12089-7A14-6249-9177-860109D5D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embeddings</a:t>
            </a:r>
          </a:p>
          <a:p>
            <a:pPr lvl="1"/>
            <a:r>
              <a:rPr lang="en-US" dirty="0"/>
              <a:t>Numerical representation of a word</a:t>
            </a:r>
          </a:p>
          <a:p>
            <a:pPr lvl="1"/>
            <a:r>
              <a:rPr lang="en-US" dirty="0"/>
              <a:t>Capture word relatedness</a:t>
            </a:r>
          </a:p>
          <a:p>
            <a:endParaRPr lang="en-US" dirty="0"/>
          </a:p>
          <a:p>
            <a:r>
              <a:rPr lang="en-US" dirty="0"/>
              <a:t>Used in search, recommendation and various NLP tasks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3813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B : TF-IDF Configurations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1EB2A4-B6E6-EF4F-8967-77286F7C3F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2082325"/>
            <a:ext cx="10515600" cy="3533138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4366ED-95BB-EA45-9B63-E3D7C729AF99}"/>
              </a:ext>
            </a:extLst>
          </p:cNvPr>
          <p:cNvSpPr txBox="1"/>
          <p:nvPr/>
        </p:nvSpPr>
        <p:spPr>
          <a:xfrm>
            <a:off x="786384" y="6291072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(1/2)</a:t>
            </a:r>
          </a:p>
        </p:txBody>
      </p:sp>
    </p:spTree>
    <p:extLst>
      <p:ext uri="{BB962C8B-B14F-4D97-AF65-F5344CB8AC3E}">
        <p14:creationId xmlns:p14="http://schemas.microsoft.com/office/powerpoint/2010/main" val="270467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B : TF-IDF Configurations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E4C066-C9E3-DE4F-8A51-FF71F6264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825" y="2091850"/>
            <a:ext cx="10477500" cy="35331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6489B0-024A-304C-A491-AA19F7056AFA}"/>
              </a:ext>
            </a:extLst>
          </p:cNvPr>
          <p:cNvSpPr txBox="1"/>
          <p:nvPr/>
        </p:nvSpPr>
        <p:spPr>
          <a:xfrm>
            <a:off x="786384" y="6291072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(2/2)</a:t>
            </a:r>
          </a:p>
        </p:txBody>
      </p:sp>
    </p:spTree>
    <p:extLst>
      <p:ext uri="{BB962C8B-B14F-4D97-AF65-F5344CB8AC3E}">
        <p14:creationId xmlns:p14="http://schemas.microsoft.com/office/powerpoint/2010/main" val="2317027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31220-A29E-C147-88ED-BEBDCF5A2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C5B8A-4269-044C-BBAC-519CDE389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the quality of word embeddings for scientific articles:</a:t>
            </a:r>
          </a:p>
          <a:p>
            <a:endParaRPr lang="en-US" dirty="0"/>
          </a:p>
          <a:p>
            <a:pPr lvl="1"/>
            <a:r>
              <a:rPr lang="en-US" dirty="0"/>
              <a:t>RQ 1: Have word-embeddings a higher accuracy for academic texts than TF-IDF for article classification?</a:t>
            </a:r>
          </a:p>
          <a:p>
            <a:pPr lvl="1"/>
            <a:endParaRPr lang="en-US" sz="400" dirty="0"/>
          </a:p>
          <a:p>
            <a:pPr lvl="2"/>
            <a:r>
              <a:rPr lang="en-US" dirty="0"/>
              <a:t>RQ 1.1: Do embedding optimizations increase the performance of word embedding on academic texts for article classification?</a:t>
            </a:r>
          </a:p>
          <a:p>
            <a:pPr lvl="2"/>
            <a:r>
              <a:rPr lang="en-US" dirty="0"/>
              <a:t>RQ 1.2: Can the usage of alternative distance metrics improve the performance of word embedding on academic articles for article classification?</a:t>
            </a:r>
          </a:p>
          <a:p>
            <a:pPr lvl="2"/>
            <a:endParaRPr lang="en-US" sz="500" dirty="0"/>
          </a:p>
          <a:p>
            <a:pPr lvl="1"/>
            <a:r>
              <a:rPr lang="en-US" dirty="0"/>
              <a:t>RQ 2: Can word embeddings, combined with PCA-based TSNE, create a two-dimensional plot that preserves journal relatedness?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E755DA-F688-0641-8C64-ADAAF76FC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354B02-30ED-834D-B4E0-554686DE7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472704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6832-4890-244A-87C3-E4E3BDC2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Term Frequency * Inversed Document Frequency</a:t>
            </a:r>
          </a:p>
          <a:p>
            <a:pPr lvl="1"/>
            <a:r>
              <a:rPr lang="en-US" dirty="0"/>
              <a:t>Word occurrence</a:t>
            </a:r>
          </a:p>
          <a:p>
            <a:pPr lvl="1"/>
            <a:r>
              <a:rPr lang="en-US" dirty="0"/>
              <a:t>Vocabulary size</a:t>
            </a:r>
          </a:p>
          <a:p>
            <a:pPr lvl="1"/>
            <a:r>
              <a:rPr lang="en-US" dirty="0"/>
              <a:t>Hash buckets</a:t>
            </a:r>
          </a:p>
          <a:p>
            <a:pPr lvl="1"/>
            <a:r>
              <a:rPr lang="en-US" dirty="0"/>
              <a:t>Feature vectors</a:t>
            </a:r>
          </a:p>
          <a:p>
            <a:endParaRPr lang="en-US" dirty="0"/>
          </a:p>
          <a:p>
            <a:r>
              <a:rPr lang="en-US" dirty="0"/>
              <a:t>Comparison</a:t>
            </a:r>
          </a:p>
          <a:p>
            <a:pPr lvl="1"/>
            <a:r>
              <a:rPr lang="en-US" dirty="0"/>
              <a:t>Evaluation is limited to the task (Schnabel et al. </a:t>
            </a:r>
            <a:r>
              <a:rPr lang="en-US" baseline="30000" dirty="0"/>
              <a:t>[A]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Ranking based on vector similarity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987428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12BFB-2DDD-A948-87FA-8F31B197B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- Ranking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9F503-8B06-D541-8094-F3FFEDD07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Results for </a:t>
            </a:r>
            <a:r>
              <a:rPr lang="en-US" i="1" dirty="0"/>
              <a:t>Article A:</a:t>
            </a:r>
          </a:p>
          <a:p>
            <a:pPr marL="0" indent="0">
              <a:buNone/>
            </a:pPr>
            <a:r>
              <a:rPr lang="en-US" i="1" dirty="0"/>
              <a:t>	</a:t>
            </a:r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dirty="0"/>
              <a:t>0. Journal 10</a:t>
            </a:r>
          </a:p>
          <a:p>
            <a:pPr marL="0" indent="0">
              <a:buNone/>
            </a:pPr>
            <a:r>
              <a:rPr lang="en-US" dirty="0"/>
              <a:t>	1. Journal 3</a:t>
            </a:r>
          </a:p>
          <a:p>
            <a:pPr marL="0" indent="0">
              <a:buNone/>
            </a:pPr>
            <a:r>
              <a:rPr lang="en-US" dirty="0"/>
              <a:t>	2. Journal 6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/>
              <a:t>3. Journal 1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/>
              <a:t>4. Journal 2</a:t>
            </a:r>
          </a:p>
          <a:p>
            <a:pPr marL="0" indent="0">
              <a:buNone/>
            </a:pPr>
            <a:r>
              <a:rPr lang="en-US" dirty="0"/>
              <a:t>	5.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179B08-D95C-4745-A31E-2AB8205F7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A40BD0-C4D9-8E41-8A86-7698FC6A2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49884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107A-EE2D-AD47-AD27-A6E47D375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– Vector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5F5B6-0872-AB4D-83CF-FB4E3DADC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Similarity</a:t>
            </a:r>
          </a:p>
          <a:p>
            <a:pPr lvl="1"/>
            <a:r>
              <a:rPr lang="en-US" dirty="0"/>
              <a:t>Distance between two vectors</a:t>
            </a:r>
          </a:p>
          <a:p>
            <a:pPr lvl="1"/>
            <a:r>
              <a:rPr lang="en-US" dirty="0"/>
              <a:t>Cosine</a:t>
            </a:r>
            <a:r>
              <a:rPr lang="en-US" baseline="30000" dirty="0"/>
              <a:t>[1]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72A4C-F665-F740-A75C-750061562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711ED0-6522-AD41-9003-0C1648BC3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36B105-3DE1-C14A-8ACB-5EB7DA7DED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57" t="4215" r="11065" b="5401"/>
          <a:stretch/>
        </p:blipFill>
        <p:spPr>
          <a:xfrm>
            <a:off x="5846674" y="1804797"/>
            <a:ext cx="5291328" cy="43159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823039-2FD6-D149-906D-3FC405116B74}"/>
              </a:ext>
            </a:extLst>
          </p:cNvPr>
          <p:cNvSpPr txBox="1"/>
          <p:nvPr/>
        </p:nvSpPr>
        <p:spPr>
          <a:xfrm>
            <a:off x="786384" y="6291072"/>
            <a:ext cx="7648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/>
              <a:t>[1] </a:t>
            </a:r>
            <a:r>
              <a:rPr lang="en-US" dirty="0"/>
              <a:t>Performance of multiple distance metrics can be found in Table 4.1, page 17</a:t>
            </a:r>
          </a:p>
        </p:txBody>
      </p:sp>
    </p:spTree>
    <p:extLst>
      <p:ext uri="{BB962C8B-B14F-4D97-AF65-F5344CB8AC3E}">
        <p14:creationId xmlns:p14="http://schemas.microsoft.com/office/powerpoint/2010/main" val="2375004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842A-48E5-4F48-9126-B74CE054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6832-4890-244A-87C3-E4E3BDC23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Average &amp; Median: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C5102D-16CF-124E-BBC7-E37491BA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002" y="5851854"/>
            <a:ext cx="834542" cy="821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4FA940-1E04-3046-B338-1B73217E3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240" y="5851854"/>
            <a:ext cx="746760" cy="821435"/>
          </a:xfrm>
          <a:prstGeom prst="rect">
            <a:avLst/>
          </a:prstGeom>
          <a:solidFill>
            <a:schemeClr val="bg1"/>
          </a:solidFill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322E5B2-C3EC-A54E-8384-3C04EAA273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26519"/>
              </p:ext>
            </p:extLst>
          </p:nvPr>
        </p:nvGraphicFramePr>
        <p:xfrm>
          <a:off x="1455928" y="2511890"/>
          <a:ext cx="8127999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60638408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29087944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32951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Numbers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0, 1, 5, 9, 50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0, 1, 5, 9, 11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068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Average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945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3371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1286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A44ED-38B3-E740-8023-D788A8C7A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12089-7A14-6249-9177-860109D5D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Article &amp; Journals</a:t>
            </a:r>
          </a:p>
          <a:p>
            <a:pPr lvl="1"/>
            <a:r>
              <a:rPr lang="en-US" dirty="0"/>
              <a:t>Title &amp; abstract</a:t>
            </a:r>
          </a:p>
          <a:p>
            <a:pPr lvl="1"/>
            <a:r>
              <a:rPr lang="en-US" dirty="0"/>
              <a:t>Source journal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dirty="0"/>
              <a:t>Research Data:</a:t>
            </a:r>
          </a:p>
          <a:p>
            <a:pPr lvl="1"/>
            <a:r>
              <a:rPr lang="en-US" dirty="0"/>
              <a:t>~1.4 million articles</a:t>
            </a:r>
          </a:p>
          <a:p>
            <a:pPr lvl="1"/>
            <a:r>
              <a:rPr lang="en-US" dirty="0"/>
              <a:t>~3.8 thousand journals</a:t>
            </a:r>
          </a:p>
          <a:p>
            <a:endParaRPr lang="en-US" dirty="0"/>
          </a:p>
          <a:p>
            <a:r>
              <a:rPr lang="en-US" dirty="0"/>
              <a:t>Generic &amp; Domain-Specific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760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646</Words>
  <Application>Microsoft Macintosh PowerPoint</Application>
  <PresentationFormat>Widescreen</PresentationFormat>
  <Paragraphs>181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Document Embedding for Scientific Articles:</vt:lpstr>
      <vt:lpstr>Overview</vt:lpstr>
      <vt:lpstr>Introduction</vt:lpstr>
      <vt:lpstr>Research Objectives</vt:lpstr>
      <vt:lpstr>Terminology</vt:lpstr>
      <vt:lpstr>Terminology - Ranking </vt:lpstr>
      <vt:lpstr>Terminology – Vector similarity</vt:lpstr>
      <vt:lpstr>Terminology</vt:lpstr>
      <vt:lpstr>Domain</vt:lpstr>
      <vt:lpstr>Domain</vt:lpstr>
      <vt:lpstr>Approach</vt:lpstr>
      <vt:lpstr>Approach</vt:lpstr>
      <vt:lpstr>Approach</vt:lpstr>
      <vt:lpstr>Results</vt:lpstr>
      <vt:lpstr>Results – Ranking title</vt:lpstr>
      <vt:lpstr>Results – Ranking abstract</vt:lpstr>
      <vt:lpstr>Results – Rank distribution title</vt:lpstr>
      <vt:lpstr>Results – Rank distribution abstract</vt:lpstr>
      <vt:lpstr>Memory usage[1]</vt:lpstr>
      <vt:lpstr>Two-dimensional plot</vt:lpstr>
      <vt:lpstr>Results – Tittle plot</vt:lpstr>
      <vt:lpstr>Results – Title plot grouped</vt:lpstr>
      <vt:lpstr>Results – Abstract plot</vt:lpstr>
      <vt:lpstr>Results – Abstract plot grouped</vt:lpstr>
      <vt:lpstr>Conclusions</vt:lpstr>
      <vt:lpstr>Future work</vt:lpstr>
      <vt:lpstr>Document Embedding for Scientific Articles:</vt:lpstr>
      <vt:lpstr>References</vt:lpstr>
      <vt:lpstr>Appendix A: Word &amp; token occurrences</vt:lpstr>
      <vt:lpstr>Appendix B : TF-IDF Configurations</vt:lpstr>
      <vt:lpstr>Appendix B : TF-IDF Configurations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Embedding for Scientific Articles:</dc:title>
  <dc:creator>Meijer, Arjan (ELS-AMS)</dc:creator>
  <cp:lastModifiedBy>Meijer, Arjan (ELS-AMS)</cp:lastModifiedBy>
  <cp:revision>19</cp:revision>
  <dcterms:created xsi:type="dcterms:W3CDTF">2018-07-09T08:26:17Z</dcterms:created>
  <dcterms:modified xsi:type="dcterms:W3CDTF">2018-07-10T07:27:30Z</dcterms:modified>
</cp:coreProperties>
</file>

<file path=docProps/thumbnail.jpeg>
</file>